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4" r:id="rId2"/>
  </p:sldMasterIdLst>
  <p:notesMasterIdLst>
    <p:notesMasterId r:id="rId8"/>
  </p:notesMasterIdLst>
  <p:sldIdLst>
    <p:sldId id="263" r:id="rId3"/>
    <p:sldId id="266" r:id="rId4"/>
    <p:sldId id="265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BCF"/>
    <a:srgbClr val="F48C25"/>
    <a:srgbClr val="E8A765"/>
    <a:srgbClr val="1C70B1"/>
    <a:srgbClr val="23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A8D4C-7675-4D83-B3CF-5CB71DFC502E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FC7DB-55FD-4072-A3F3-8282A66984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398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f35991c1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f35991c1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648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3f35991c1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3f35991c1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7146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e8e7b831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3e8e7b831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40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f35991c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f35991c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560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GB" kern="0" smtClea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</a:pPr>
              <a:t>‹#›</a:t>
            </a:fld>
            <a:endParaRPr lang="en-GB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07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GB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-GB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26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-GB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-GB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1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748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502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32" y="5894900"/>
            <a:ext cx="5303520" cy="57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0;p14"/>
          <p:cNvSpPr txBox="1">
            <a:spLocks/>
          </p:cNvSpPr>
          <p:nvPr/>
        </p:nvSpPr>
        <p:spPr>
          <a:xfrm>
            <a:off x="323397" y="195409"/>
            <a:ext cx="10342246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sz="3000" kern="0" dirty="0" err="1" smtClean="0">
                <a:solidFill>
                  <a:srgbClr val="F48C25"/>
                </a:solidFill>
                <a:latin typeface="Eras Bold ITC" panose="020B0907030504020204" pitchFamily="34" charset="0"/>
              </a:rPr>
              <a:t>Edu</a:t>
            </a:r>
            <a:r>
              <a:rPr lang="en-GB" sz="3000" kern="0" dirty="0" err="1" smtClean="0">
                <a:solidFill>
                  <a:srgbClr val="389BCF"/>
                </a:solidFill>
                <a:latin typeface="Eras Bold ITC" panose="020B0907030504020204" pitchFamily="34" charset="0"/>
              </a:rPr>
              <a:t>E</a:t>
            </a:r>
            <a:r>
              <a:rPr lang="en-GB" sz="3000" kern="0" dirty="0" err="1" smtClean="0">
                <a:solidFill>
                  <a:srgbClr val="F48C25"/>
                </a:solidFill>
                <a:latin typeface="Eras Bold ITC" panose="020B0907030504020204" pitchFamily="34" charset="0"/>
              </a:rPr>
              <a:t>gate</a:t>
            </a:r>
            <a:r>
              <a:rPr lang="en-GB" sz="3000" kern="0" dirty="0" smtClean="0">
                <a:solidFill>
                  <a:srgbClr val="F48C25"/>
                </a:solidFill>
                <a:latin typeface="Eras Bold ITC" panose="020B0907030504020204" pitchFamily="34" charset="0"/>
              </a:rPr>
              <a:t> : </a:t>
            </a:r>
            <a:r>
              <a:rPr lang="en-GB" sz="3000" kern="0" dirty="0" smtClean="0">
                <a:latin typeface="Eras Bold ITC" panose="020B0907030504020204" pitchFamily="34" charset="0"/>
              </a:rPr>
              <a:t>All-in-One </a:t>
            </a:r>
            <a:r>
              <a:rPr lang="en-GB" sz="3000" kern="0" dirty="0">
                <a:latin typeface="Eras Bold ITC" panose="020B0907030504020204" pitchFamily="34" charset="0"/>
              </a:rPr>
              <a:t>School Management Software </a:t>
            </a:r>
            <a:endParaRPr lang="en-GB" sz="3000" kern="0" dirty="0">
              <a:solidFill>
                <a:srgbClr val="F48C25"/>
              </a:solidFill>
              <a:latin typeface="Eras Bold ITC" panose="020B0907030504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1" b="11521"/>
          <a:stretch/>
        </p:blipFill>
        <p:spPr>
          <a:xfrm>
            <a:off x="6684004" y="1288869"/>
            <a:ext cx="5507996" cy="3596640"/>
          </a:xfrm>
          <a:prstGeom prst="rect">
            <a:avLst/>
          </a:prstGeom>
        </p:spPr>
      </p:pic>
      <p:sp>
        <p:nvSpPr>
          <p:cNvPr id="3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105989"/>
            <a:ext cx="7004103" cy="4789714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EduEgate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is 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an all-in-one solution for school management that helps to streamline all curricular and 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co-curricular 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activities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 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complete school management solution available in desktop, mobile and other devices which helps parents and students, generate reports and manage the database of the students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The software is specially designed to tackle the common issues faced by schools i.e., administration, teacher management, generating reports and managing the database of the students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You can run school without any concern by utilizing a highly customized school management software developed by a team of experts in the field.</a:t>
            </a:r>
            <a:endParaRPr 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6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60;p14"/>
          <p:cNvSpPr txBox="1">
            <a:spLocks/>
          </p:cNvSpPr>
          <p:nvPr/>
        </p:nvSpPr>
        <p:spPr>
          <a:xfrm>
            <a:off x="323397" y="73483"/>
            <a:ext cx="10342246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sz="3000" kern="0" dirty="0" err="1" smtClean="0">
                <a:solidFill>
                  <a:srgbClr val="F48C25"/>
                </a:solidFill>
                <a:latin typeface="Eras Bold ITC" panose="020B0907030504020204" pitchFamily="34" charset="0"/>
              </a:rPr>
              <a:t>Edu</a:t>
            </a:r>
            <a:r>
              <a:rPr lang="en-GB" sz="3000" kern="0" dirty="0" err="1" smtClean="0">
                <a:solidFill>
                  <a:srgbClr val="389BCF"/>
                </a:solidFill>
                <a:latin typeface="Eras Bold ITC" panose="020B0907030504020204" pitchFamily="34" charset="0"/>
              </a:rPr>
              <a:t>E</a:t>
            </a:r>
            <a:r>
              <a:rPr lang="en-GB" sz="3000" kern="0" dirty="0" err="1" smtClean="0">
                <a:solidFill>
                  <a:srgbClr val="F48C25"/>
                </a:solidFill>
                <a:latin typeface="Eras Bold ITC" panose="020B0907030504020204" pitchFamily="34" charset="0"/>
              </a:rPr>
              <a:t>gate</a:t>
            </a:r>
            <a:r>
              <a:rPr lang="en-GB" sz="3000" kern="0" dirty="0" smtClean="0">
                <a:solidFill>
                  <a:srgbClr val="F48C25"/>
                </a:solidFill>
                <a:latin typeface="Eras Bold ITC" panose="020B0907030504020204" pitchFamily="34" charset="0"/>
              </a:rPr>
              <a:t> : </a:t>
            </a:r>
            <a:r>
              <a:rPr lang="en-GB" sz="3000" kern="0" dirty="0" smtClean="0">
                <a:latin typeface="Eras Bold ITC" panose="020B0907030504020204" pitchFamily="34" charset="0"/>
              </a:rPr>
              <a:t>All-in-One </a:t>
            </a:r>
            <a:r>
              <a:rPr lang="en-GB" sz="3000" kern="0" dirty="0">
                <a:latin typeface="Eras Bold ITC" panose="020B0907030504020204" pitchFamily="34" charset="0"/>
              </a:rPr>
              <a:t>School Management Software </a:t>
            </a:r>
            <a:endParaRPr lang="en-GB" sz="3000" kern="0" dirty="0">
              <a:solidFill>
                <a:srgbClr val="F48C25"/>
              </a:solidFill>
              <a:latin typeface="Eras Bold ITC" panose="020B0907030504020204" pitchFamily="34" charset="0"/>
            </a:endParaRPr>
          </a:p>
        </p:txBody>
      </p:sp>
      <p:grpSp>
        <p:nvGrpSpPr>
          <p:cNvPr id="17" name="Group 23"/>
          <p:cNvGrpSpPr>
            <a:grpSpLocks/>
          </p:cNvGrpSpPr>
          <p:nvPr/>
        </p:nvGrpSpPr>
        <p:grpSpPr bwMode="auto">
          <a:xfrm>
            <a:off x="0" y="3190392"/>
            <a:ext cx="12192000" cy="1371600"/>
            <a:chOff x="0" y="2086"/>
            <a:chExt cx="5760" cy="1056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en-US" noProof="1">
                <a:cs typeface="Arial" charset="0"/>
              </a:endParaRP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en-US" noProof="1"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533400" y="1772754"/>
            <a:ext cx="3352800" cy="2346204"/>
          </a:xfrm>
          <a:prstGeom prst="roundRect">
            <a:avLst/>
          </a:pr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8100000" scaled="1"/>
            <a:tileRect/>
          </a:gradFill>
          <a:ln>
            <a:noFill/>
          </a:ln>
          <a:scene3d>
            <a:camera prst="perspectiveRelaxed"/>
            <a:lightRig rig="threePt" dir="t"/>
          </a:scene3d>
          <a:sp3d extrusionH="863600">
            <a:extrusionClr>
              <a:schemeClr val="tx1">
                <a:lumMod val="50000"/>
                <a:lumOff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09600" y="1894993"/>
            <a:ext cx="3200400" cy="2071566"/>
          </a:xfrm>
          <a:prstGeom prst="round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45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scene3d>
            <a:camera prst="perspectiveRelaxed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5698">
            <a:off x="1626248" y="2360967"/>
            <a:ext cx="781872" cy="12162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0254"/>
            <a:ext cx="1034339" cy="102302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76" y="2505171"/>
            <a:ext cx="1168907" cy="11689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4799">
            <a:off x="608752" y="2590770"/>
            <a:ext cx="1013596" cy="1013596"/>
          </a:xfrm>
          <a:prstGeom prst="rect">
            <a:avLst/>
          </a:prstGeom>
        </p:spPr>
      </p:pic>
      <p:grpSp>
        <p:nvGrpSpPr>
          <p:cNvPr id="29" name="Group 24"/>
          <p:cNvGrpSpPr/>
          <p:nvPr/>
        </p:nvGrpSpPr>
        <p:grpSpPr>
          <a:xfrm flipV="1">
            <a:off x="501600" y="2085410"/>
            <a:ext cx="3429000" cy="1763486"/>
            <a:chOff x="685800" y="1591734"/>
            <a:chExt cx="3048000" cy="1698172"/>
          </a:xfrm>
        </p:grpSpPr>
        <p:sp>
          <p:nvSpPr>
            <p:cNvPr id="30" name="Rounded Rectangle 29"/>
            <p:cNvSpPr/>
            <p:nvPr/>
          </p:nvSpPr>
          <p:spPr>
            <a:xfrm>
              <a:off x="685800" y="1591734"/>
              <a:ext cx="3048000" cy="1698172"/>
            </a:xfrm>
            <a:prstGeom prst="roundRect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solidFill>
                <a:schemeClr val="tx1">
                  <a:lumMod val="65000"/>
                  <a:lumOff val="35000"/>
                </a:schemeClr>
              </a:solidFill>
            </a:ln>
            <a:scene3d>
              <a:camera prst="orthographicFront">
                <a:rot lat="19499994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5800" y="1828800"/>
              <a:ext cx="3048000" cy="609600"/>
            </a:xfrm>
            <a:prstGeom prst="roundRect">
              <a:avLst>
                <a:gd name="adj" fmla="val 45772"/>
              </a:avLst>
            </a:prstGeom>
            <a:gradFill flip="none" rotWithShape="1">
              <a:gsLst>
                <a:gs pos="0">
                  <a:schemeClr val="bg1"/>
                </a:gs>
                <a:gs pos="85000">
                  <a:srgbClr val="5F5F5F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79" y="3879508"/>
            <a:ext cx="2670049" cy="340534"/>
          </a:xfrm>
          <a:prstGeom prst="rect">
            <a:avLst/>
          </a:prstGeom>
        </p:spPr>
      </p:pic>
      <p:grpSp>
        <p:nvGrpSpPr>
          <p:cNvPr id="63" name="Group 44"/>
          <p:cNvGrpSpPr/>
          <p:nvPr/>
        </p:nvGrpSpPr>
        <p:grpSpPr>
          <a:xfrm>
            <a:off x="5060310" y="1399610"/>
            <a:ext cx="2977266" cy="1875949"/>
            <a:chOff x="457200" y="1676400"/>
            <a:chExt cx="3200400" cy="1875949"/>
          </a:xfrm>
        </p:grpSpPr>
        <p:sp>
          <p:nvSpPr>
            <p:cNvPr id="64" name="TextBox 63"/>
            <p:cNvSpPr txBox="1"/>
            <p:nvPr/>
          </p:nvSpPr>
          <p:spPr>
            <a:xfrm>
              <a:off x="609600" y="1828800"/>
              <a:ext cx="3048000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rebuchet MS" panose="020B0603020202020204" pitchFamily="34" charset="0"/>
                </a:rPr>
                <a:t>Parent App</a:t>
              </a:r>
              <a:endParaRPr lang="en-US" b="1" u="sng" dirty="0" smtClean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Customized to send SMS about their child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Test marks, Attendance shared via the Parent App.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b="1" u="sng" dirty="0">
                <a:latin typeface="Trebuchet MS" panose="020B0603020202020204" pitchFamily="34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457200" y="1676400"/>
              <a:ext cx="2971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-227804" y="2361406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44"/>
          <p:cNvGrpSpPr/>
          <p:nvPr/>
        </p:nvGrpSpPr>
        <p:grpSpPr>
          <a:xfrm>
            <a:off x="9221338" y="1394046"/>
            <a:ext cx="2667000" cy="1598950"/>
            <a:chOff x="457200" y="1676400"/>
            <a:chExt cx="3200400" cy="1598950"/>
          </a:xfrm>
        </p:grpSpPr>
        <p:sp>
          <p:nvSpPr>
            <p:cNvPr id="74" name="TextBox 73"/>
            <p:cNvSpPr txBox="1"/>
            <p:nvPr/>
          </p:nvSpPr>
          <p:spPr>
            <a:xfrm>
              <a:off x="609600" y="1828800"/>
              <a:ext cx="3048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rebuchet MS" panose="020B0603020202020204" pitchFamily="34" charset="0"/>
                </a:rPr>
                <a:t>Teacher App</a:t>
              </a:r>
              <a:endParaRPr lang="en-US" b="1" u="sng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Apps for teachers to monitor, manage and record all required student information</a:t>
              </a:r>
              <a:endParaRPr lang="en-US" sz="1400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latin typeface="Trebuchet MS" panose="020B0603020202020204" pitchFamily="34" charset="0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457200" y="1676400"/>
              <a:ext cx="2971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-227804" y="2361406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44"/>
          <p:cNvGrpSpPr/>
          <p:nvPr/>
        </p:nvGrpSpPr>
        <p:grpSpPr>
          <a:xfrm>
            <a:off x="5051674" y="3515454"/>
            <a:ext cx="2912750" cy="2029837"/>
            <a:chOff x="457200" y="1676400"/>
            <a:chExt cx="3200400" cy="2029837"/>
          </a:xfrm>
        </p:grpSpPr>
        <p:sp>
          <p:nvSpPr>
            <p:cNvPr id="78" name="TextBox 77"/>
            <p:cNvSpPr txBox="1"/>
            <p:nvPr/>
          </p:nvSpPr>
          <p:spPr>
            <a:xfrm>
              <a:off x="609600" y="1828800"/>
              <a:ext cx="3048000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rebuchet MS" panose="020B0603020202020204" pitchFamily="34" charset="0"/>
                </a:rPr>
                <a:t>Student Portal</a:t>
              </a:r>
              <a:endParaRPr lang="en-US" b="1" u="sng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Assignments, Timetables, Worksheets could be </a:t>
              </a:r>
              <a:r>
                <a:rPr lang="en-US" sz="1400" dirty="0" err="1" smtClean="0">
                  <a:latin typeface="Trebuchet MS" panose="020B0603020202020204" pitchFamily="34" charset="0"/>
                </a:rPr>
                <a:t>reviewd</a:t>
              </a:r>
              <a:r>
                <a:rPr lang="en-US" sz="1400" dirty="0" smtClean="0">
                  <a:latin typeface="Trebuchet MS" panose="020B0603020202020204" pitchFamily="34" charset="0"/>
                </a:rPr>
                <a:t> through this portal.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Student queries and complaints can be addressed.</a:t>
              </a:r>
              <a:endParaRPr lang="en-US" sz="1400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latin typeface="Trebuchet MS" panose="020B0603020202020204" pitchFamily="34" charset="0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457200" y="1676400"/>
              <a:ext cx="2971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-227804" y="2361406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44"/>
          <p:cNvGrpSpPr/>
          <p:nvPr/>
        </p:nvGrpSpPr>
        <p:grpSpPr>
          <a:xfrm>
            <a:off x="9239626" y="3515454"/>
            <a:ext cx="2667000" cy="1814393"/>
            <a:chOff x="457200" y="1676400"/>
            <a:chExt cx="3200400" cy="1814393"/>
          </a:xfrm>
        </p:grpSpPr>
        <p:sp>
          <p:nvSpPr>
            <p:cNvPr id="82" name="TextBox 81"/>
            <p:cNvSpPr txBox="1"/>
            <p:nvPr/>
          </p:nvSpPr>
          <p:spPr>
            <a:xfrm>
              <a:off x="609600" y="1828800"/>
              <a:ext cx="30480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rebuchet MS" panose="020B0603020202020204" pitchFamily="34" charset="0"/>
                </a:rPr>
                <a:t>Administrator Portal</a:t>
              </a:r>
              <a:endParaRPr lang="en-US" b="1" u="sng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Trebuchet MS" panose="020B0603020202020204" pitchFamily="34" charset="0"/>
                </a:rPr>
                <a:t>Fee defaulters, Online fees tracking, Uniforms, canteen bookings, library could be monitored with all rights.</a:t>
              </a:r>
              <a:endParaRPr lang="en-US" sz="1400" dirty="0">
                <a:latin typeface="Trebuchet MS" panose="020B0603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 dirty="0">
                <a:latin typeface="Trebuchet MS" panose="020B060302020202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457200" y="1676400"/>
              <a:ext cx="2971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-227804" y="2361406"/>
              <a:ext cx="1371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282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C 0.01198 -0.0574 0.01979 -0.09351 0.02357 -0.08657 C 0.0276 -0.07986 0.02799 -0.00115 0.02357 0.04121 C 0.01901 0.08334 0.01042 0.12917 -0.00339 0.1676 C -0.01719 0.20602 -0.04805 0.25024 -0.05977 0.272 " pathEditMode="relative" rAng="540000" ptsTypes="AAAAA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0.02546 C 0.00612 -0.05486 0.00377 -0.13495 0.02331 -0.13565 C 0.04284 -0.13657 0.1289 -0.06042 0.12435 0.02014 C 0.11966 0.10069 0.02213 0.2794 -0.00417 0.34745 " pathEditMode="relative" rAng="0" ptsTypes="AAAA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33333E-6 C -0.00951 -0.0618 -0.01928 -0.12338 4.79167E-6 -0.15463 C 0.01914 -0.18564 0.08984 -0.20439 0.11393 -0.18657 C 0.13802 -0.16852 0.15247 -0.13264 0.14466 -0.04676 C 0.13697 0.03936 0.08463 0.25116 0.06888 0.32963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.01135 C 0.00208 -0.01481 0.00338 -0.12129 0.01354 -0.14514 C 0.02396 -0.16921 0.04961 -0.21134 0.06211 -0.13333 C 0.07474 -0.05463 0.08307 0.23102 0.08854 0.32685 " pathEditMode="relative" rAng="0" ptsTypes="AAAA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7 0.272 C 0.00937 0.33079 0.08229 0.37732 0.12435 0.30579 C 0.16653 0.2338 0.16705 -0.06967 0.19283 -0.15972 C 0.21875 -0.24953 0.26132 -0.21828 0.27981 -0.23333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79" y="-2175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34745 L -0.00417 0.34769 C -0.00287 0.34977 -0.00117 0.35139 0.00052 0.35347 C 0.00143 0.35463 0.00247 0.35509 0.00338 0.35602 C 0.00456 0.35694 0.00573 0.35856 0.00703 0.35949 C 0.00794 0.36042 0.00885 0.36111 0.00989 0.36181 C 0.01367 0.36551 0.01015 0.36319 0.01484 0.36551 C 0.01914 0.37037 0.01458 0.36574 0.01979 0.36898 C 0.02734 0.37361 0.01823 0.36968 0.02565 0.37222 C 0.0263 0.37315 0.02695 0.37431 0.02773 0.375 C 0.02799 0.37523 0.03255 0.37801 0.03359 0.37847 C 0.03633 0.3794 0.03919 0.38009 0.04206 0.38102 L 0.04648 0.38171 C 0.04778 0.38218 0.04935 0.38264 0.05078 0.3831 C 0.05456 0.38426 0.0556 0.38495 0.06002 0.38565 C 0.06393 0.38611 0.06758 0.38657 0.07148 0.38657 C 0.07786 0.38889 0.07252 0.38727 0.08151 0.38912 C 0.09427 0.3919 0.07734 0.38866 0.09375 0.3919 L 0.14114 0.39051 C 0.14401 0.39028 0.14713 0.38958 0.15039 0.38912 L 0.16393 0.38773 C 0.17265 0.38495 0.16081 0.38866 0.17604 0.38565 C 0.17695 0.38542 0.17786 0.38449 0.1789 0.38426 C 0.18138 0.38356 0.18437 0.38356 0.18685 0.3831 C 0.18815 0.38287 0.19375 0.38148 0.19557 0.38102 C 0.20273 0.37708 0.19518 0.3794 0.20325 0.37708 C 0.21185 0.37523 0.20703 0.37662 0.21771 0.375 C 0.22252 0.37407 0.22187 0.37384 0.22617 0.37222 C 0.22773 0.37176 0.22903 0.37153 0.2306 0.37153 C 0.23177 0.37083 0.23281 0.36991 0.23411 0.36898 C 0.23502 0.36829 0.23594 0.36713 0.23685 0.36667 C 0.23841 0.36597 0.23997 0.3662 0.24127 0.36551 C 0.24466 0.36389 0.24804 0.3625 0.2513 0.36088 C 0.25325 0.35972 0.25416 0.35903 0.25625 0.35833 C 0.25794 0.35787 0.25963 0.35741 0.26146 0.35694 C 0.26224 0.35625 0.26328 0.35532 0.26432 0.35486 C 0.27122 0.35069 0.27226 0.35046 0.27851 0.34745 C 0.27969 0.34653 0.28073 0.34491 0.28216 0.34398 C 0.28333 0.34306 0.28802 0.34144 0.28984 0.34074 C 0.29232 0.33819 0.29232 0.33796 0.29505 0.33588 C 0.29635 0.33495 0.29739 0.33449 0.29844 0.33333 C 0.3 0.33194 0.30117 0.33009 0.30286 0.3287 C 0.31146 0.32153 0.29922 0.33125 0.3095 0.32384 C 0.31575 0.31921 0.31133 0.3213 0.31653 0.31921 C 0.32135 0.31319 0.31732 0.31759 0.32344 0.31319 C 0.33242 0.30741 0.32174 0.31366 0.32864 0.30995 C 0.32969 0.30856 0.3306 0.30718 0.33151 0.30625 C 0.33216 0.30579 0.33294 0.30556 0.33372 0.30509 C 0.33463 0.3044 0.33528 0.30324 0.33659 0.30255 C 0.3375 0.30208 0.33854 0.30208 0.33958 0.30139 C 0.3414 0.30023 0.34323 0.29769 0.34505 0.29676 C 0.34635 0.29606 0.34883 0.29537 0.35026 0.29421 C 0.3625 0.28542 0.34765 0.29537 0.35794 0.28843 C 0.36198 0.28194 0.35833 0.2875 0.36237 0.28241 C 0.37044 0.27245 0.36588 0.27593 0.37252 0.27176 C 0.37409 0.26944 0.37461 0.26759 0.37669 0.26574 C 0.37734 0.26528 0.37812 0.26528 0.37864 0.26481 C 0.37995 0.26389 0.38281 0.25995 0.38385 0.2588 C 0.38528 0.25741 0.38685 0.25579 0.38815 0.25394 C 0.39062 0.25093 0.39375 0.24861 0.39609 0.24468 C 0.40156 0.23519 0.39909 0.23866 0.40325 0.23403 C 0.40703 0.22454 0.40195 0.23519 0.40677 0.2294 C 0.42135 0.21088 0.40846 0.22407 0.41758 0.21481 C 0.42031 0.20856 0.41745 0.21435 0.42239 0.20671 L 0.42903 0.19606 C 0.42995 0.19444 0.43073 0.19236 0.4319 0.1912 L 0.43398 0.18912 C 0.43437 0.18796 0.43476 0.18634 0.43554 0.18519 C 0.4362 0.18426 0.43763 0.18356 0.43841 0.18171 C 0.4388 0.18056 0.43854 0.1787 0.43893 0.17708 C 0.44023 0.17431 0.44336 0.17014 0.44336 0.17037 C 0.44518 0.16019 0.44193 0.17523 0.44831 0.15949 C 0.45039 0.15463 0.44909 0.15648 0.45182 0.15347 C 0.4539 0.14375 0.45065 0.15903 0.45677 0.14282 L 0.45976 0.13565 L 0.4612 0.13194 C 0.46172 0.13125 0.46211 0.12963 0.46263 0.12847 C 0.46341 0.12731 0.46432 0.12639 0.46484 0.125 C 0.46549 0.12338 0.46562 0.12176 0.46627 0.12037 C 0.46679 0.11898 0.46758 0.11829 0.46836 0.11667 C 0.46888 0.11551 0.46927 0.11412 0.46979 0.11319 C 0.47044 0.11181 0.47135 0.11088 0.472 0.10972 C 0.47304 0.10741 0.47396 0.10486 0.47474 0.10255 C 0.47695 0.09745 0.47578 0.10023 0.47825 0.09421 C 0.48008 0.08634 0.47786 0.09606 0.4806 0.08472 C 0.48099 0.08333 0.48099 0.08241 0.48138 0.08125 C 0.48216 0.0787 0.48359 0.07685 0.48411 0.07407 C 0.48672 0.06111 0.48255 0.08079 0.48633 0.06713 C 0.48685 0.06458 0.48685 0.06204 0.48776 0.05995 C 0.49179 0.04977 0.48685 0.0625 0.48984 0.05278 C 0.48997 0.05139 0.49088 0.05046 0.49127 0.04931 C 0.49166 0.04815 0.49166 0.04676 0.49206 0.04583 C 0.49245 0.04444 0.4931 0.04329 0.49349 0.04213 C 0.49388 0.04097 0.49388 0.03981 0.49427 0.03843 C 0.49453 0.0375 0.49531 0.03634 0.49557 0.03495 C 0.49844 0.02454 0.49531 0.03079 0.49909 0.02431 C 0.50169 0.01204 0.50013 0.02153 0.5013 0.00417 C 0.50208 -0.00579 0.50182 0.00046 0.50286 -0.00764 C 0.50299 -0.00995 0.50312 -0.0125 0.50351 -0.01481 C 0.5039 -0.01736 0.50456 -0.01944 0.50495 -0.02176 C 0.50521 -0.02338 0.50547 -0.025 0.5056 -0.02662 L 0.50768 -0.03727 L 0.50924 -0.04421 C 0.5095 -0.0456 0.5095 -0.04699 0.51002 -0.04792 C 0.51627 -0.06366 0.50716 -0.04005 0.51198 -0.05509 C 0.51302 -0.05764 0.51445 -0.05926 0.51497 -0.06204 C 0.51523 -0.06343 0.51536 -0.06435 0.51575 -0.06574 C 0.51601 -0.06713 0.51666 -0.06806 0.51706 -0.06921 C 0.51771 -0.07153 0.51745 -0.07454 0.51862 -0.07639 C 0.5194 -0.07755 0.52018 -0.0787 0.5207 -0.07986 C 0.52174 -0.08218 0.52226 -0.08472 0.52357 -0.08704 C 0.52435 -0.08843 0.525 -0.08912 0.52565 -0.09028 C 0.52825 -0.09537 0.52578 -0.09329 0.52916 -0.09514 C 0.53333 -0.10532 0.52799 -0.09352 0.53294 -0.1 C 0.53346 -0.10069 0.53359 -0.10255 0.53424 -0.1037 C 0.53568 -0.10532 0.53737 -0.10625 0.53854 -0.10856 C 0.54297 -0.11551 0.53815 -0.10833 0.54505 -0.11667 C 0.54596 -0.11782 0.54674 -0.11921 0.54791 -0.11991 C 0.54935 -0.12106 0.55091 -0.12106 0.55221 -0.12245 C 0.55286 -0.12338 0.55351 -0.12431 0.55443 -0.12477 C 0.55625 -0.12593 0.55833 -0.12616 0.56002 -0.12731 C 0.56081 -0.12778 0.56146 -0.12847 0.56224 -0.1287 C 0.5638 -0.12917 0.56758 -0.12917 0.56758 -0.12894 " pathEditMode="relative" rAng="0" ptsTypes="AAAAAAAAAAAAAAAAAAAAAAAAAAAAAAAAAAAAAAAAAAAAAAAAAAAAAAAAAAAAAAAAAAAAA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81" y="-2162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88 0.32963 L 0.06888 0.32986 C 0.06928 0.33333 0.07019 0.3375 0.07097 0.34144 C 0.07123 0.34306 0.07149 0.34444 0.07188 0.34607 C 0.07266 0.34907 0.07422 0.35162 0.075 0.35486 C 0.07605 0.36134 0.075 0.3588 0.07826 0.36273 C 0.08178 0.37292 0.07956 0.37037 0.0836 0.37315 C 0.08659 0.38148 0.08347 0.375 0.08777 0.37917 C 0.08933 0.38079 0.0905 0.38403 0.09245 0.38519 C 0.09323 0.38565 0.09402 0.38588 0.0948 0.38657 C 0.09571 0.38727 0.09649 0.38889 0.09714 0.38958 C 0.09857 0.39074 0.1004 0.39167 0.10209 0.39259 L 0.10443 0.39444 C 0.11107 0.39352 0.11771 0.39329 0.12435 0.39259 C 0.12553 0.39236 0.13191 0.38843 0.1323 0.38796 C 0.13373 0.38611 0.13516 0.38333 0.13685 0.38194 C 0.14037 0.37986 0.13868 0.38148 0.14167 0.37732 C 0.14232 0.37593 0.14258 0.37431 0.14323 0.37315 C 0.14571 0.36875 0.14558 0.37083 0.14805 0.36875 C 0.14896 0.36782 0.14974 0.3669 0.15066 0.36551 C 0.15834 0.35324 0.14831 0.36852 0.15456 0.35671 C 0.15521 0.35532 0.15599 0.3544 0.15691 0.35347 C 0.15782 0.35069 0.15873 0.34699 0.16003 0.34421 C 0.16094 0.34306 0.16159 0.34167 0.16237 0.34005 C 0.16941 0.32315 0.16355 0.33727 0.16628 0.32639 C 0.1668 0.32477 0.16758 0.32361 0.16797 0.32176 C 0.16836 0.3206 0.16836 0.31875 0.16888 0.31759 C 0.16928 0.31597 0.16993 0.31458 0.17032 0.31319 C 0.17097 0.31042 0.17162 0.30463 0.17188 0.30232 C 0.17201 0.30069 0.17227 0.29907 0.17279 0.29792 C 0.17331 0.29653 0.1737 0.29468 0.17435 0.29352 C 0.17461 0.29144 0.17461 0.28912 0.17513 0.2875 C 0.17592 0.28403 0.17761 0.28171 0.17839 0.27824 C 0.17852 0.27685 0.17865 0.27523 0.1793 0.27407 C 0.17969 0.27222 0.18021 0.27107 0.1806 0.26944 C 0.18138 0.2662 0.18138 0.26296 0.1823 0.26042 C 0.18269 0.2588 0.18347 0.25764 0.18386 0.25579 C 0.18724 0.24329 0.18165 0.25972 0.1862 0.24676 C 0.1875 0.23773 0.18659 0.24282 0.18868 0.23194 L 0.18946 0.22708 C 0.18972 0.22593 0.18998 0.22384 0.19011 0.22269 C 0.19063 0.2213 0.19154 0.21991 0.1918 0.21829 C 0.19258 0.21551 0.19284 0.21227 0.19336 0.20926 L 0.19506 0.20023 C 0.19532 0.19884 0.19532 0.19699 0.19584 0.1956 C 0.19636 0.19421 0.19688 0.19282 0.1974 0.19097 C 0.19792 0.18982 0.19792 0.18819 0.19818 0.18681 C 0.19922 0.18357 0.20066 0.18102 0.20131 0.17755 C 0.20222 0.17292 0.203 0.16713 0.20521 0.16435 C 0.20834 0.16042 0.20704 0.1625 0.20964 0.15857 " pathEditMode="relative" rAng="0" ptsTypes="AAAAAAAAAAAAAAAAAAAAAAAAAAAAAAAAAAAAAAAAAAAAAAAA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532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54 0.32685 L 0.08854 0.32709 C 0.09622 0.34885 0.08893 0.33033 0.09453 0.34167 C 0.09544 0.34329 0.09596 0.3456 0.09687 0.34699 C 0.09778 0.34815 0.09896 0.34838 0.1 0.34954 C 0.10898 0.3625 0.10273 0.35834 0.10846 0.36158 C 0.1095 0.36389 0.11041 0.36621 0.11159 0.36829 C 0.11211 0.36945 0.11315 0.36991 0.11393 0.37107 C 0.11471 0.37223 0.11536 0.37385 0.11627 0.375 C 0.12174 0.38241 0.11979 0.37848 0.12552 0.38426 C 0.12708 0.38588 0.12864 0.38797 0.13021 0.38959 C 0.13229 0.3919 0.13489 0.39375 0.13698 0.3963 C 0.13828 0.39769 0.13893 0.4007 0.1401 0.40162 C 0.14193 0.40301 0.14375 0.40255 0.14557 0.40301 C 0.14648 0.40394 0.14713 0.4051 0.14791 0.40556 C 0.15768 0.41181 0.14739 0.40324 0.15403 0.40834 C 0.15521 0.40903 0.15612 0.41019 0.15729 0.41088 C 0.16185 0.41412 0.16094 0.41297 0.16497 0.41505 C 0.16575 0.41528 0.16653 0.41598 0.16732 0.41621 C 0.16979 0.41736 0.17331 0.41806 0.17578 0.41898 C 0.17695 0.41945 0.17838 0.41968 0.17969 0.42037 C 0.18125 0.42107 0.18268 0.42269 0.18437 0.42292 L 0.19193 0.42431 L 0.20117 0.4257 C 0.20364 0.42593 0.20586 0.42639 0.20833 0.42685 C 0.21002 0.42732 0.21185 0.42801 0.2138 0.42824 C 0.21732 0.42894 0.22083 0.42917 0.22448 0.42963 C 0.23307 0.43079 0.23346 0.43079 0.24166 0.43241 L 0.31276 0.43102 C 0.32526 0.43056 0.31354 0.4301 0.32057 0.42824 C 0.32305 0.42755 0.32552 0.42755 0.32825 0.42685 C 0.34375 0.42338 0.30911 0.42871 0.34219 0.42431 L 0.34674 0.42153 C 0.34752 0.42107 0.34844 0.42084 0.34909 0.42037 C 0.35312 0.4169 0.35104 0.41806 0.35534 0.41621 C 0.36198 0.40857 0.35351 0.41783 0.35989 0.41227 C 0.36211 0.41042 0.36445 0.40625 0.36614 0.4044 C 0.36706 0.40324 0.3681 0.40232 0.36914 0.40162 C 0.37083 0.40047 0.37383 0.39885 0.37383 0.39908 L 0.37851 0.39098 C 0.37956 0.38912 0.38047 0.38704 0.38164 0.38565 C 0.38255 0.38426 0.38372 0.3831 0.38476 0.38172 C 0.3931 0.36852 0.38711 0.3757 0.39245 0.36968 C 0.39505 0.3625 0.39258 0.36829 0.39713 0.36158 C 0.40599 0.34861 0.39375 0.36598 0.40091 0.35371 C 0.40156 0.35255 0.40247 0.35185 0.40325 0.35093 C 0.40364 0.34954 0.40377 0.34815 0.40416 0.34699 C 0.40508 0.34329 0.40625 0.3419 0.40794 0.33889 C 0.40846 0.33681 0.40885 0.33449 0.40937 0.33218 C 0.40976 0.33079 0.41055 0.32963 0.41094 0.32824 C 0.41133 0.32709 0.41133 0.32547 0.41172 0.32431 C 0.41211 0.32292 0.41302 0.32176 0.41341 0.32037 C 0.41354 0.31898 0.41367 0.3176 0.41393 0.31621 C 0.41458 0.31482 0.41523 0.31366 0.41562 0.31227 C 0.41758 0.30672 0.41758 0.30556 0.41862 0.29885 L 0.41953 0.29491 C 0.41979 0.29098 0.41992 0.28681 0.42031 0.28287 C 0.42044 0.28148 0.42083 0.28033 0.42096 0.27894 C 0.42148 0.27361 0.42148 0.26829 0.42187 0.26297 C 0.42226 0.25764 0.42291 0.25232 0.42344 0.24699 C 0.42422 0.2331 0.42357 0.23889 0.42487 0.22963 C 0.42513 0.22523 0.42526 0.2206 0.42578 0.21621 C 0.42604 0.21204 0.42669 0.21065 0.42721 0.20695 C 0.42734 0.20556 0.42825 0.19931 0.42877 0.19769 C 0.42969 0.19491 0.43086 0.19236 0.4319 0.18959 C 0.43242 0.1882 0.43268 0.18658 0.43333 0.18565 C 0.43607 0.18264 0.43515 0.18403 0.43672 0.18172 L 0.43672 0.18195 " pathEditMode="relative" rAng="0" ptsTypes="AAAAAAAAAAAAAAAAAAAAAAAAAAAAAAAAAAAAAAAAAAAAAAAAAAAAAAAAAAAAAAAAAAAA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09" y="-1991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104"/>
          <p:cNvGrpSpPr/>
          <p:nvPr/>
        </p:nvGrpSpPr>
        <p:grpSpPr>
          <a:xfrm>
            <a:off x="476359" y="3932385"/>
            <a:ext cx="1714500" cy="1714500"/>
            <a:chOff x="2362199" y="2171699"/>
            <a:chExt cx="1737360" cy="1737360"/>
          </a:xfrm>
        </p:grpSpPr>
        <p:pic>
          <p:nvPicPr>
            <p:cNvPr id="81" name="Picture 2" descr="C:\Documents and Settings\admin\Desktop\512px-Metal_Orb_blue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362199" y="2171699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82" name="TextBox 81"/>
            <p:cNvSpPr txBox="1"/>
            <p:nvPr/>
          </p:nvSpPr>
          <p:spPr>
            <a:xfrm>
              <a:off x="2743200" y="246757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1</a:t>
              </a:r>
            </a:p>
          </p:txBody>
        </p:sp>
      </p:grpSp>
      <p:grpSp>
        <p:nvGrpSpPr>
          <p:cNvPr id="83" name="Group 107"/>
          <p:cNvGrpSpPr/>
          <p:nvPr/>
        </p:nvGrpSpPr>
        <p:grpSpPr>
          <a:xfrm>
            <a:off x="438259" y="3932385"/>
            <a:ext cx="1714500" cy="1714500"/>
            <a:chOff x="3238500" y="3429000"/>
            <a:chExt cx="1737360" cy="1737360"/>
          </a:xfrm>
        </p:grpSpPr>
        <p:pic>
          <p:nvPicPr>
            <p:cNvPr id="84" name="Picture 86" descr="C:\Documents and Settings\admin\Desktop\512px-Metal_Orb_Vector_green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238500" y="3429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85" name="TextBox 84"/>
            <p:cNvSpPr txBox="1"/>
            <p:nvPr/>
          </p:nvSpPr>
          <p:spPr>
            <a:xfrm>
              <a:off x="3619500" y="36957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2</a:t>
              </a:r>
            </a:p>
          </p:txBody>
        </p:sp>
      </p:grpSp>
      <p:grpSp>
        <p:nvGrpSpPr>
          <p:cNvPr id="86" name="Group 110"/>
          <p:cNvGrpSpPr/>
          <p:nvPr/>
        </p:nvGrpSpPr>
        <p:grpSpPr>
          <a:xfrm>
            <a:off x="461119" y="3932385"/>
            <a:ext cx="1714500" cy="1714500"/>
            <a:chOff x="2705100" y="4953000"/>
            <a:chExt cx="1737360" cy="1737360"/>
          </a:xfrm>
        </p:grpSpPr>
        <p:pic>
          <p:nvPicPr>
            <p:cNvPr id="87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88" name="TextBox 87"/>
            <p:cNvSpPr txBox="1"/>
            <p:nvPr/>
          </p:nvSpPr>
          <p:spPr>
            <a:xfrm>
              <a:off x="3048000" y="52578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3</a:t>
              </a:r>
            </a:p>
          </p:txBody>
        </p:sp>
      </p:grpSp>
      <p:sp>
        <p:nvSpPr>
          <p:cNvPr id="89" name="Title 11"/>
          <p:cNvSpPr txBox="1">
            <a:spLocks/>
          </p:cNvSpPr>
          <p:nvPr/>
        </p:nvSpPr>
        <p:spPr>
          <a:xfrm>
            <a:off x="881572" y="404905"/>
            <a:ext cx="3270663" cy="58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P Simplified W02 Regular" panose="020B0604020204020204" pitchFamily="34" charset="0"/>
              </a:rPr>
              <a:t> </a:t>
            </a:r>
            <a:r>
              <a:rPr kumimoji="0" lang="en-US" sz="410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Eras Bold ITC" panose="020B0907030504020204" pitchFamily="34" charset="0"/>
              </a:rPr>
              <a:t>Modules</a:t>
            </a:r>
            <a:endParaRPr kumimoji="0" lang="en-US" sz="41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Eras Bold ITC" panose="020B0907030504020204" pitchFamily="34" charset="0"/>
            </a:endParaRPr>
          </a:p>
        </p:txBody>
      </p:sp>
      <p:grpSp>
        <p:nvGrpSpPr>
          <p:cNvPr id="90" name="Group 24"/>
          <p:cNvGrpSpPr/>
          <p:nvPr/>
        </p:nvGrpSpPr>
        <p:grpSpPr>
          <a:xfrm>
            <a:off x="4636245" y="2023242"/>
            <a:ext cx="2672868" cy="779462"/>
            <a:chOff x="5706638" y="979356"/>
            <a:chExt cx="2672868" cy="779462"/>
          </a:xfrm>
        </p:grpSpPr>
        <p:sp>
          <p:nvSpPr>
            <p:cNvPr id="91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HR &amp; Payroll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93" name="Group 28"/>
          <p:cNvGrpSpPr/>
          <p:nvPr/>
        </p:nvGrpSpPr>
        <p:grpSpPr>
          <a:xfrm>
            <a:off x="4650289" y="1065520"/>
            <a:ext cx="3403789" cy="925739"/>
            <a:chOff x="5706638" y="979356"/>
            <a:chExt cx="2672868" cy="925739"/>
          </a:xfrm>
        </p:grpSpPr>
        <p:sp>
          <p:nvSpPr>
            <p:cNvPr id="94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Student Analytics &amp; Tracking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96" name="Group 32"/>
          <p:cNvGrpSpPr/>
          <p:nvPr/>
        </p:nvGrpSpPr>
        <p:grpSpPr>
          <a:xfrm>
            <a:off x="4636245" y="85726"/>
            <a:ext cx="3417834" cy="925739"/>
            <a:chOff x="5706638" y="979356"/>
            <a:chExt cx="2672868" cy="925739"/>
          </a:xfrm>
        </p:grpSpPr>
        <p:sp>
          <p:nvSpPr>
            <p:cNvPr id="97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Admission Lead Management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99" name="Group 110"/>
          <p:cNvGrpSpPr/>
          <p:nvPr/>
        </p:nvGrpSpPr>
        <p:grpSpPr>
          <a:xfrm>
            <a:off x="434617" y="3960960"/>
            <a:ext cx="1714500" cy="1714500"/>
            <a:chOff x="2705100" y="4953000"/>
            <a:chExt cx="1737360" cy="1737360"/>
          </a:xfrm>
        </p:grpSpPr>
        <p:pic>
          <p:nvPicPr>
            <p:cNvPr id="100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01" name="TextBox 100"/>
            <p:cNvSpPr txBox="1"/>
            <p:nvPr/>
          </p:nvSpPr>
          <p:spPr>
            <a:xfrm>
              <a:off x="3048000" y="52578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636245" y="2988719"/>
            <a:ext cx="2672868" cy="925739"/>
            <a:chOff x="5706638" y="979356"/>
            <a:chExt cx="2672868" cy="925739"/>
          </a:xfrm>
        </p:grpSpPr>
        <p:sp>
          <p:nvSpPr>
            <p:cNvPr id="103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Finance &amp; Accounting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5" name="Group 110"/>
          <p:cNvGrpSpPr/>
          <p:nvPr/>
        </p:nvGrpSpPr>
        <p:grpSpPr>
          <a:xfrm>
            <a:off x="455404" y="3960457"/>
            <a:ext cx="1714500" cy="1714500"/>
            <a:chOff x="2705100" y="4953000"/>
            <a:chExt cx="1737360" cy="1737360"/>
          </a:xfrm>
        </p:grpSpPr>
        <p:pic>
          <p:nvPicPr>
            <p:cNvPr id="106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07" name="TextBox 106"/>
            <p:cNvSpPr txBox="1"/>
            <p:nvPr/>
          </p:nvSpPr>
          <p:spPr>
            <a:xfrm>
              <a:off x="3048000" y="52578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5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636244" y="3938908"/>
            <a:ext cx="3683306" cy="925739"/>
            <a:chOff x="5706638" y="979356"/>
            <a:chExt cx="2672868" cy="925739"/>
          </a:xfrm>
        </p:grpSpPr>
        <p:sp>
          <p:nvSpPr>
            <p:cNvPr id="109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Asset &amp; Inventory Management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1" name="Group 104"/>
          <p:cNvGrpSpPr/>
          <p:nvPr/>
        </p:nvGrpSpPr>
        <p:grpSpPr>
          <a:xfrm>
            <a:off x="485724" y="3897261"/>
            <a:ext cx="1714500" cy="1714500"/>
            <a:chOff x="2362199" y="2171699"/>
            <a:chExt cx="1737360" cy="1737360"/>
          </a:xfrm>
        </p:grpSpPr>
        <p:pic>
          <p:nvPicPr>
            <p:cNvPr id="112" name="Picture 2" descr="C:\Documents and Settings\admin\Desktop\512px-Metal_Orb_blue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362199" y="2171699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13" name="TextBox 112"/>
            <p:cNvSpPr txBox="1"/>
            <p:nvPr/>
          </p:nvSpPr>
          <p:spPr>
            <a:xfrm>
              <a:off x="2743200" y="246757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6</a:t>
              </a:r>
            </a:p>
          </p:txBody>
        </p:sp>
      </p:grpSp>
      <p:grpSp>
        <p:nvGrpSpPr>
          <p:cNvPr id="114" name="Group 32"/>
          <p:cNvGrpSpPr/>
          <p:nvPr/>
        </p:nvGrpSpPr>
        <p:grpSpPr>
          <a:xfrm>
            <a:off x="4636245" y="4912247"/>
            <a:ext cx="2672868" cy="925739"/>
            <a:chOff x="5706638" y="979356"/>
            <a:chExt cx="2672868" cy="925739"/>
          </a:xfrm>
        </p:grpSpPr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Library Management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16" name="Straight Connector 115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7" name="Group 104"/>
          <p:cNvGrpSpPr/>
          <p:nvPr/>
        </p:nvGrpSpPr>
        <p:grpSpPr>
          <a:xfrm>
            <a:off x="628759" y="4084785"/>
            <a:ext cx="1714500" cy="1714500"/>
            <a:chOff x="2362199" y="2171699"/>
            <a:chExt cx="1737360" cy="1737360"/>
          </a:xfrm>
        </p:grpSpPr>
        <p:pic>
          <p:nvPicPr>
            <p:cNvPr id="118" name="Picture 2" descr="C:\Documents and Settings\admin\Desktop\512px-Metal_Orb_blue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362199" y="2171699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19" name="TextBox 118"/>
            <p:cNvSpPr txBox="1"/>
            <p:nvPr/>
          </p:nvSpPr>
          <p:spPr>
            <a:xfrm>
              <a:off x="2743200" y="246757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7</a:t>
              </a:r>
            </a:p>
          </p:txBody>
        </p:sp>
      </p:grpSp>
      <p:grpSp>
        <p:nvGrpSpPr>
          <p:cNvPr id="120" name="Group 107"/>
          <p:cNvGrpSpPr/>
          <p:nvPr/>
        </p:nvGrpSpPr>
        <p:grpSpPr>
          <a:xfrm>
            <a:off x="600114" y="4077111"/>
            <a:ext cx="1714500" cy="1714500"/>
            <a:chOff x="3238500" y="3429000"/>
            <a:chExt cx="1737360" cy="1737360"/>
          </a:xfrm>
        </p:grpSpPr>
        <p:pic>
          <p:nvPicPr>
            <p:cNvPr id="121" name="Picture 120" descr="C:\Documents and Settings\admin\Desktop\512px-Metal_Orb_Vector_green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238500" y="3429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22" name="TextBox 121"/>
            <p:cNvSpPr txBox="1"/>
            <p:nvPr/>
          </p:nvSpPr>
          <p:spPr>
            <a:xfrm>
              <a:off x="3619500" y="36957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8</a:t>
              </a:r>
            </a:p>
          </p:txBody>
        </p:sp>
      </p:grpSp>
      <p:grpSp>
        <p:nvGrpSpPr>
          <p:cNvPr id="123" name="Group 110"/>
          <p:cNvGrpSpPr/>
          <p:nvPr/>
        </p:nvGrpSpPr>
        <p:grpSpPr>
          <a:xfrm>
            <a:off x="556360" y="4076608"/>
            <a:ext cx="1714500" cy="1714500"/>
            <a:chOff x="2705100" y="4953000"/>
            <a:chExt cx="1737360" cy="1737360"/>
          </a:xfrm>
        </p:grpSpPr>
        <p:pic>
          <p:nvPicPr>
            <p:cNvPr id="124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25" name="TextBox 124"/>
            <p:cNvSpPr txBox="1"/>
            <p:nvPr/>
          </p:nvSpPr>
          <p:spPr>
            <a:xfrm>
              <a:off x="3048000" y="5257800"/>
              <a:ext cx="838200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9</a:t>
              </a:r>
            </a:p>
          </p:txBody>
        </p:sp>
      </p:grpSp>
      <p:grpSp>
        <p:nvGrpSpPr>
          <p:cNvPr id="126" name="Group 24"/>
          <p:cNvGrpSpPr/>
          <p:nvPr/>
        </p:nvGrpSpPr>
        <p:grpSpPr>
          <a:xfrm>
            <a:off x="8772740" y="2004192"/>
            <a:ext cx="2672868" cy="925739"/>
            <a:chOff x="5706638" y="979356"/>
            <a:chExt cx="2672868" cy="925739"/>
          </a:xfrm>
        </p:grpSpPr>
        <p:sp>
          <p:nvSpPr>
            <p:cNvPr id="127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Canteen Management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28" name="Straight Connector 127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9" name="Group 28"/>
          <p:cNvGrpSpPr/>
          <p:nvPr/>
        </p:nvGrpSpPr>
        <p:grpSpPr>
          <a:xfrm>
            <a:off x="8786784" y="1073720"/>
            <a:ext cx="3403789" cy="925739"/>
            <a:chOff x="5706638" y="979356"/>
            <a:chExt cx="2672868" cy="925739"/>
          </a:xfrm>
        </p:grpSpPr>
        <p:sp>
          <p:nvSpPr>
            <p:cNvPr id="130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School Fees Management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32" name="Group 32"/>
          <p:cNvGrpSpPr/>
          <p:nvPr/>
        </p:nvGrpSpPr>
        <p:grpSpPr>
          <a:xfrm>
            <a:off x="8772740" y="141551"/>
            <a:ext cx="3417834" cy="925739"/>
            <a:chOff x="5706638" y="979356"/>
            <a:chExt cx="2672868" cy="925739"/>
          </a:xfrm>
        </p:grpSpPr>
        <p:sp>
          <p:nvSpPr>
            <p:cNvPr id="133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Attendance Management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34" name="Straight Connector 133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35" name="Group 110"/>
          <p:cNvGrpSpPr/>
          <p:nvPr/>
        </p:nvGrpSpPr>
        <p:grpSpPr>
          <a:xfrm>
            <a:off x="513634" y="4099293"/>
            <a:ext cx="1714500" cy="1714500"/>
            <a:chOff x="2705100" y="4953000"/>
            <a:chExt cx="1737360" cy="1737360"/>
          </a:xfrm>
        </p:grpSpPr>
        <p:pic>
          <p:nvPicPr>
            <p:cNvPr id="136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37" name="TextBox 136"/>
            <p:cNvSpPr txBox="1"/>
            <p:nvPr/>
          </p:nvSpPr>
          <p:spPr>
            <a:xfrm>
              <a:off x="2873122" y="5278121"/>
              <a:ext cx="1177049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10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8772740" y="3044544"/>
            <a:ext cx="3531728" cy="925739"/>
            <a:chOff x="5706638" y="979356"/>
            <a:chExt cx="2672868" cy="925739"/>
          </a:xfrm>
        </p:grpSpPr>
        <p:sp>
          <p:nvSpPr>
            <p:cNvPr id="139" name="Text Box 47"/>
            <p:cNvSpPr txBox="1">
              <a:spLocks noChangeArrowheads="1"/>
            </p:cNvSpPr>
            <p:nvPr/>
          </p:nvSpPr>
          <p:spPr bwMode="auto">
            <a:xfrm>
              <a:off x="5734728" y="1074098"/>
              <a:ext cx="264477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Examination &amp; Report card Module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40" name="Straight Connector 139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41" name="Group 140"/>
          <p:cNvGrpSpPr/>
          <p:nvPr/>
        </p:nvGrpSpPr>
        <p:grpSpPr>
          <a:xfrm>
            <a:off x="496437" y="4098790"/>
            <a:ext cx="1714500" cy="1714500"/>
            <a:chOff x="2705100" y="4953000"/>
            <a:chExt cx="1737360" cy="1737360"/>
          </a:xfrm>
        </p:grpSpPr>
        <p:pic>
          <p:nvPicPr>
            <p:cNvPr id="142" name="Picture 87" descr="C:\Documents and Settings\admin\Desktop\512px-Metal_Orb_Vectoryellow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705100" y="4953000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43" name="TextBox 142"/>
            <p:cNvSpPr txBox="1"/>
            <p:nvPr/>
          </p:nvSpPr>
          <p:spPr>
            <a:xfrm>
              <a:off x="2962026" y="5257800"/>
              <a:ext cx="1117737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11</a:t>
              </a: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8772739" y="4018608"/>
            <a:ext cx="3673132" cy="925739"/>
            <a:chOff x="5706638" y="979356"/>
            <a:chExt cx="2665485" cy="925739"/>
          </a:xfrm>
        </p:grpSpPr>
        <p:sp>
          <p:nvSpPr>
            <p:cNvPr id="145" name="Text Box 47"/>
            <p:cNvSpPr txBox="1">
              <a:spLocks noChangeArrowheads="1"/>
            </p:cNvSpPr>
            <p:nvPr/>
          </p:nvSpPr>
          <p:spPr bwMode="auto">
            <a:xfrm>
              <a:off x="5734729" y="1074098"/>
              <a:ext cx="263739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 pitchFamily="34" charset="0"/>
                </a:rPr>
                <a:t>Student Transport Management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endParaRPr>
            </a:p>
          </p:txBody>
        </p:sp>
        <p:cxnSp>
          <p:nvCxnSpPr>
            <p:cNvPr id="146" name="Straight Connector 145"/>
            <p:cNvCxnSpPr/>
            <p:nvPr/>
          </p:nvCxnSpPr>
          <p:spPr>
            <a:xfrm rot="5400000">
              <a:off x="5317701" y="1368293"/>
              <a:ext cx="779462" cy="1588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47" name="Group 104"/>
          <p:cNvGrpSpPr/>
          <p:nvPr/>
        </p:nvGrpSpPr>
        <p:grpSpPr>
          <a:xfrm>
            <a:off x="430777" y="4064302"/>
            <a:ext cx="1714500" cy="1714500"/>
            <a:chOff x="2362199" y="2171699"/>
            <a:chExt cx="1737360" cy="1737360"/>
          </a:xfrm>
        </p:grpSpPr>
        <p:pic>
          <p:nvPicPr>
            <p:cNvPr id="148" name="Picture 2" descr="C:\Documents and Settings\admin\Desktop\512px-Metal_Orb_blue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362199" y="2171699"/>
              <a:ext cx="1737360" cy="1737360"/>
            </a:xfrm>
            <a:prstGeom prst="rect">
              <a:avLst/>
            </a:prstGeom>
            <a:noFill/>
          </p:spPr>
        </p:pic>
        <p:sp>
          <p:nvSpPr>
            <p:cNvPr id="149" name="TextBox 148"/>
            <p:cNvSpPr txBox="1"/>
            <p:nvPr/>
          </p:nvSpPr>
          <p:spPr>
            <a:xfrm>
              <a:off x="2743200" y="2467570"/>
              <a:ext cx="968214" cy="935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prstClr val="black"/>
                  </a:solidFill>
                  <a:latin typeface="HP Simplified W02 Regular" panose="020B0604020204020204" pitchFamily="34" charset="0"/>
                </a:rPr>
                <a:t>12</a:t>
              </a:r>
            </a:p>
          </p:txBody>
        </p:sp>
      </p:grp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1618" y="3078866"/>
            <a:ext cx="3185759" cy="2680529"/>
          </a:xfrm>
          <a:prstGeom prst="rect">
            <a:avLst/>
          </a:prstGeom>
          <a:noFill/>
        </p:spPr>
      </p:pic>
      <p:sp>
        <p:nvSpPr>
          <p:cNvPr id="154" name="Title 11"/>
          <p:cNvSpPr txBox="1">
            <a:spLocks/>
          </p:cNvSpPr>
          <p:nvPr/>
        </p:nvSpPr>
        <p:spPr>
          <a:xfrm>
            <a:off x="-188439" y="263130"/>
            <a:ext cx="1459883" cy="586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ras Bold ITC" panose="020B0907030504020204" pitchFamily="34" charset="0"/>
              </a:rPr>
              <a:t>1</a:t>
            </a:r>
            <a:r>
              <a:rPr kumimoji="0" lang="en-US" sz="7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Eras Bold ITC" panose="020B0907030504020204" pitchFamily="34" charset="0"/>
              </a:rPr>
              <a:t>1</a:t>
            </a: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22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-0.00602 C 0.05482 -0.08889 0.05665 -0.17107 0.06264 -0.2463 C 0.06836 -0.32199 0.07657 -0.40532 0.08816 -0.45972 C 0.09974 -0.51366 0.11316 -0.54815 0.1323 -0.57037 C 0.15157 -0.59259 0.18881 -0.58843 0.20391 -0.59259 " pathEditMode="relative" rAng="0" ptsTypes="AAAAA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9" y="-2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91 -0.00208 C 0.05729 -0.05347 0.07917 -0.23472 0.0901 -0.30463 C 0.10143 -0.37477 0.10911 -0.39769 0.11771 -0.42269 C 0.12643 -0.44838 0.13281 -0.45 0.14271 -0.45718 C 0.1526 -0.46435 0.16862 -0.46551 0.17721 -0.46713 C 0.18607 -0.46759 0.19128 -0.46713 0.19531 -0.46713 " pathEditMode="relative" rAng="0" ptsTypes="AAAAAA">
                                      <p:cBhvr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14" y="-2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4 -0.00185 C 0.06159 -0.03264 0.08607 -0.28125 0.1043 -0.34745 C 0.12279 -0.41366 0.14922 -0.41574 0.1612 -0.39954 C 0.17305 -0.38357 0.18724 -0.37176 0.19323 -0.35139 " pathEditMode="relative" rAng="0" ptsTypes="AAAA">
                                      <p:cBhvr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81 -0.00139 C 0.0707 -0.03635 0.10781 -0.26042 0.12643 -0.32431 C 0.14479 -0.38866 0.16055 -0.4051 0.17227 -0.38704 C 0.18398 -0.36875 0.20508 -0.24977 0.21107 -0.22709 " pathEditMode="relative" rAng="0" ptsTypes="AAAA">
                                      <p:cBhvr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" y="-1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2 -0.07639 C 0.02305 -0.1176 0.07292 -0.27431 0.09883 -0.31389 C 0.12474 -0.35324 0.14492 -0.33635 0.16185 -0.31389 C 0.1793 -0.29283 0.19714 -0.1176 0.20612 -0.08959 " pathEditMode="relative" rAng="0" ptsTypes="AAAA">
                                      <p:cBhvr>
                                        <p:cTn id="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14 -0.0176 C 0.06679 0.00185 0.11419 -0.22084 0.11914 -0.20348 C 0.13906 -0.22848 0.16341 -0.25023 0.16823 -0.19306 C 0.17461 -0.13635 0.17083 -0.15394 0.18229 -0.04977 C 0.18567 -0.01736 0.18789 0.07639 0.20143 0.07801 " pathEditMode="relative" rAng="0" ptsTypes="AAAAA">
                                      <p:cBhvr>
                                        <p:cTn id="4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-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2 -0.0081 C 0.00691 -0.09352 0.01368 -0.17847 0.0349 -0.25602 C 0.05573 -0.33449 0.0849 -0.4206 0.1267 -0.47662 C 0.16836 -0.53217 0.21602 -0.56805 0.28451 -0.59097 C 0.35365 -0.61389 0.48711 -0.60972 0.54076 -0.61389 " pathEditMode="relative" rAng="0" ptsTypes="AAAAA">
                                      <p:cBhvr>
                                        <p:cTn id="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2" y="-3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0023 C 0.02448 -0.05254 0.10612 -0.23888 0.14792 -0.31041 C 0.18998 -0.38263 0.21875 -0.40648 0.25104 -0.43171 C 0.2836 -0.4581 0.30742 -0.45972 0.34479 -0.46713 C 0.38203 -0.4743 0.44245 -0.47569 0.47461 -0.47731 C 0.50742 -0.47777 0.52748 -0.47731 0.5418 -0.47731 " pathEditMode="relative" rAng="0" ptsTypes="AAAAAA">
                                      <p:cBhvr>
                                        <p:cTn id="6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-2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44444E-6 C 0.03945 -0.03101 0.13281 -0.28101 0.2026 -0.34745 C 0.27304 -0.41435 0.37408 -0.41597 0.41992 -0.4 C 0.46536 -0.38379 0.51966 -0.37175 0.54205 -0.35162 " pathEditMode="relative" rAng="0" ptsTypes="AAAA">
                                      <p:cBhvr>
                                        <p:cTn id="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96" y="-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3541 C 0.03607 -0.00371 0.16992 -0.25 0.23724 -0.32038 C 0.30339 -0.39144 0.36029 -0.40973 0.40247 -0.38959 C 0.44492 -0.36991 0.52083 -0.23843 0.54232 -0.21366 " pathEditMode="relative" rAng="0" ptsTypes="AAAA">
                                      <p:cBhvr>
                                        <p:cTn id="7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9" y="-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07014 C 0.04179 -0.05556 0.18151 0.01134 0.25338 0.02847 C 0.32591 0.04375 0.38372 0.03634 0.43138 0.02847 C 0.47956 0.01898 0.52956 -0.05556 0.55247 -0.06806 " pathEditMode="relative" rAng="0" ptsTypes="AAAA">
                                      <p:cBhvr>
                                        <p:cTn id="8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17" y="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438524" y="715280"/>
            <a:ext cx="8337875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4000" dirty="0" smtClean="0">
                <a:latin typeface="Eras Bold ITC" panose="020B0907030504020204" pitchFamily="34" charset="0"/>
              </a:rPr>
              <a:t>Key Features of </a:t>
            </a:r>
            <a:r>
              <a:rPr lang="en-GB" sz="4000" dirty="0" err="1" smtClean="0">
                <a:solidFill>
                  <a:srgbClr val="F48C25"/>
                </a:solidFill>
                <a:latin typeface="Eras Bold ITC" panose="020B0907030504020204" pitchFamily="34" charset="0"/>
              </a:rPr>
              <a:t>Edu</a:t>
            </a:r>
            <a:r>
              <a:rPr lang="en-GB" sz="4000" dirty="0" err="1" smtClean="0">
                <a:solidFill>
                  <a:srgbClr val="389BCF"/>
                </a:solidFill>
                <a:latin typeface="Eras Bold ITC" panose="020B0907030504020204" pitchFamily="34" charset="0"/>
              </a:rPr>
              <a:t>E</a:t>
            </a:r>
            <a:r>
              <a:rPr lang="en-GB" sz="4000" dirty="0" err="1">
                <a:solidFill>
                  <a:srgbClr val="F48C25"/>
                </a:solidFill>
                <a:latin typeface="Eras Bold ITC" panose="020B0907030504020204" pitchFamily="34" charset="0"/>
              </a:rPr>
              <a:t>gate</a:t>
            </a:r>
            <a:endParaRPr sz="4000" dirty="0">
              <a:solidFill>
                <a:srgbClr val="F48C25"/>
              </a:solidFill>
              <a:latin typeface="Eras Bold ITC" panose="020B0907030504020204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96340" y="2295168"/>
            <a:ext cx="3595687" cy="3530600"/>
          </a:xfrm>
          <a:prstGeom prst="ellipse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13103" y="2538778"/>
            <a:ext cx="3161170" cy="31044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864640" y="2679343"/>
            <a:ext cx="2857500" cy="2806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017040" y="2830156"/>
            <a:ext cx="2552700" cy="25082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112290" y="2914293"/>
            <a:ext cx="2398712" cy="23399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503395" y="3286773"/>
            <a:ext cx="1580585" cy="1552242"/>
          </a:xfrm>
          <a:prstGeom prst="ellipse">
            <a:avLst/>
          </a:prstGeom>
          <a:solidFill>
            <a:srgbClr val="1C70B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 rot="-7335407">
            <a:off x="6190950" y="2713881"/>
            <a:ext cx="2191834" cy="2797175"/>
            <a:chOff x="3043557" y="1586805"/>
            <a:chExt cx="3304301" cy="3825528"/>
          </a:xfrm>
        </p:grpSpPr>
        <p:cxnSp>
          <p:nvCxnSpPr>
            <p:cNvPr id="12" name="Straight Arrow Connector 11"/>
            <p:cNvCxnSpPr>
              <a:endCxn id="14" idx="0"/>
            </p:cNvCxnSpPr>
            <p:nvPr/>
          </p:nvCxnSpPr>
          <p:spPr bwMode="auto">
            <a:xfrm rot="7335407" flipH="1" flipV="1">
              <a:off x="2831779" y="3058017"/>
              <a:ext cx="3825528" cy="883104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90"/>
            <p:cNvSpPr/>
            <p:nvPr/>
          </p:nvSpPr>
          <p:spPr bwMode="auto">
            <a:xfrm rot="19035407">
              <a:off x="3043557" y="4720234"/>
              <a:ext cx="399031" cy="366282"/>
            </a:xfrm>
            <a:prstGeom prst="chevron">
              <a:avLst/>
            </a:prstGeom>
            <a:solidFill>
              <a:srgbClr val="236B9F"/>
            </a:solidFill>
            <a:ln w="12700">
              <a:solidFill>
                <a:schemeClr val="accent5">
                  <a:lumMod val="60000"/>
                  <a:lumOff val="40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txBody>
            <a:bodyPr anchor="ctr"/>
            <a:lstStyle/>
            <a:p>
              <a:pPr indent="-342900" algn="ctr">
                <a:buFont typeface="Calibri" pitchFamily="-111" charset="0"/>
                <a:buAutoNum type="arabicPeriod"/>
                <a:defRPr/>
              </a:pPr>
              <a:endParaRPr lang="en-US" dirty="0">
                <a:solidFill>
                  <a:srgbClr val="FFFFFF"/>
                </a:solidFill>
                <a:latin typeface="Trebuchet MS" panose="020B0603020202020204" pitchFamily="34" charset="0"/>
                <a:ea typeface="ＭＳ Ｐゴシック" pitchFamily="-111" charset="-128"/>
              </a:endParaRPr>
            </a:p>
          </p:txBody>
        </p:sp>
        <p:sp>
          <p:nvSpPr>
            <p:cNvPr id="14" name="Ellipse 139"/>
            <p:cNvSpPr>
              <a:spLocks noChangeArrowheads="1"/>
            </p:cNvSpPr>
            <p:nvPr/>
          </p:nvSpPr>
          <p:spPr bwMode="auto">
            <a:xfrm rot="2604561">
              <a:off x="5644246" y="2007776"/>
              <a:ext cx="703612" cy="642654"/>
            </a:xfrm>
            <a:prstGeom prst="flowChartExtract">
              <a:avLst/>
            </a:prstGeom>
            <a:solidFill>
              <a:srgbClr val="1C70B1"/>
            </a:solidFill>
            <a:ln w="3175">
              <a:solidFill>
                <a:srgbClr val="236B9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400" dirty="0">
                <a:solidFill>
                  <a:srgbClr val="000000"/>
                </a:solidFill>
                <a:latin typeface="Trebuchet MS" panose="020B0603020202020204" pitchFamily="34" charset="0"/>
                <a:ea typeface="ＭＳ Ｐゴシック" pitchFamily="-60" charset="-128"/>
              </a:endParaRP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6408407" y="2295168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80177" y="2769108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44794" y="3506863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874273" y="4597647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328356" y="5289843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558581" y="5717326"/>
            <a:ext cx="236863" cy="24361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9111077" y="4841518"/>
            <a:ext cx="2619375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8669752" y="5430481"/>
            <a:ext cx="2974975" cy="158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>
            <a:off x="7795444" y="6141999"/>
            <a:ext cx="421518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50554" y="3260345"/>
            <a:ext cx="40641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Trebuchet MS" panose="020B0603020202020204" pitchFamily="34" charset="0"/>
              </a:rPr>
              <a:t>Automated yearly invoice generation 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876" y="2562373"/>
            <a:ext cx="41441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Trebuchet MS" panose="020B0603020202020204" pitchFamily="34" charset="0"/>
              </a:rPr>
              <a:t>Track student classroom performance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06877" y="1955132"/>
            <a:ext cx="48942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Trebuchet MS" panose="020B0603020202020204" pitchFamily="34" charset="0"/>
              </a:rPr>
              <a:t>Efficient analysis of individual student data 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44427" y="4230004"/>
            <a:ext cx="239236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rebuchet MS" panose="020B0603020202020204" pitchFamily="34" charset="0"/>
              </a:rPr>
              <a:t>Track collections &amp; defaulters with ease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565219" y="4874307"/>
            <a:ext cx="3445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Trebuchet MS" panose="020B0603020202020204" pitchFamily="34" charset="0"/>
              </a:rPr>
              <a:t>Data safe &amp; </a:t>
            </a:r>
            <a:r>
              <a:rPr lang="en-US" dirty="0">
                <a:latin typeface="Trebuchet MS" panose="020B0603020202020204" pitchFamily="34" charset="0"/>
              </a:rPr>
              <a:t>secure with our cloud-based software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51222" y="5531996"/>
            <a:ext cx="4162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Trebuchet MS" panose="020B0603020202020204" pitchFamily="34" charset="0"/>
              </a:rPr>
              <a:t>Track Staff attendance and payout </a:t>
            </a:r>
            <a:r>
              <a:rPr lang="en-US" dirty="0" smtClean="0">
                <a:latin typeface="Trebuchet MS" panose="020B0603020202020204" pitchFamily="34" charset="0"/>
              </a:rPr>
              <a:t> details </a:t>
            </a:r>
            <a:r>
              <a:rPr lang="en-US" dirty="0">
                <a:latin typeface="Trebuchet MS" panose="020B0603020202020204" pitchFamily="34" charset="0"/>
              </a:rPr>
              <a:t>Monthly/yearly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486438" y="718781"/>
            <a:ext cx="8229600" cy="7985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kern="0" dirty="0"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928059" y="3703822"/>
            <a:ext cx="731257" cy="71814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rebuchet MS" panose="020B0603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577743" y="2333257"/>
            <a:ext cx="3625850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 bwMode="auto">
          <a:xfrm>
            <a:off x="2577743" y="2938095"/>
            <a:ext cx="3024188" cy="111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2577743" y="3628657"/>
            <a:ext cx="2711450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95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33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99"/>
                                      </p:to>
                                    </p:animClr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280</Words>
  <Application>Microsoft Office PowerPoint</Application>
  <PresentationFormat>Widescreen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Eras Bold ITC</vt:lpstr>
      <vt:lpstr>HP Simplified W02 Regular</vt:lpstr>
      <vt:lpstr>Trebuchet MS</vt:lpstr>
      <vt:lpstr>Simple Light</vt:lpstr>
      <vt:lpstr>1_Simple Light</vt:lpstr>
      <vt:lpstr>PowerPoint Presentation</vt:lpstr>
      <vt:lpstr>PowerPoint Presentation</vt:lpstr>
      <vt:lpstr>PowerPoint Presentation</vt:lpstr>
      <vt:lpstr>PowerPoint Presentation</vt:lpstr>
      <vt:lpstr>Key Features of EduEgate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KL-54-L-433</dc:creator>
  <cp:lastModifiedBy>KL-54-L-433</cp:lastModifiedBy>
  <cp:revision>24</cp:revision>
  <dcterms:created xsi:type="dcterms:W3CDTF">2023-05-05T06:50:48Z</dcterms:created>
  <dcterms:modified xsi:type="dcterms:W3CDTF">2023-05-06T13:07:41Z</dcterms:modified>
</cp:coreProperties>
</file>